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0000"/>
    <a:srgbClr val="FF8989"/>
    <a:srgbClr val="214990"/>
    <a:srgbClr val="E1F3F7"/>
    <a:srgbClr val="7698D5"/>
    <a:srgbClr val="668DD0"/>
    <a:srgbClr val="73C7DB"/>
    <a:srgbClr val="616161"/>
    <a:srgbClr val="1251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77" autoAdjust="0"/>
    <p:restoredTop sz="96612" autoAdjust="0"/>
  </p:normalViewPr>
  <p:slideViewPr>
    <p:cSldViewPr snapToGrid="0">
      <p:cViewPr>
        <p:scale>
          <a:sx n="75" d="100"/>
          <a:sy n="75" d="100"/>
        </p:scale>
        <p:origin x="-6660" y="-6846"/>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7451748923991168"/>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2728312687072601"/>
          <c:y val="0.81638674838594505"/>
          <c:w val="0.63282952087566358"/>
          <c:h val="7.970381720270150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3.8438133689790946E-2"/>
          <c:w val="0.88599357613370355"/>
          <c:h val="0.8663780072047153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0.33121174057560809"/>
          <c:y val="0.80508606814523831"/>
          <c:w val="0.65373699127984319"/>
          <c:h val="7.79529148593720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9.3191236154730808E-2"/>
          <c:y val="0.77301261535159371"/>
          <c:w val="0.86162513419449061"/>
          <c:h val="8.31589981226192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jpe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4.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jpeg"/><Relationship Id="rId56" Type="http://schemas.openxmlformats.org/officeDocument/2006/relationships/image" Target="../media/image53.png"/><Relationship Id="rId64" Type="http://schemas.openxmlformats.org/officeDocument/2006/relationships/image" Target="../media/image61.jpe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2.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 Id="rId70"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chart" Target="../charts/chart1.xml"/><Relationship Id="rId44" Type="http://schemas.openxmlformats.org/officeDocument/2006/relationships/image" Target="../media/image41.png"/><Relationship Id="rId52" Type="http://schemas.openxmlformats.org/officeDocument/2006/relationships/image" Target="../media/image49.jpe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3.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69881"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546284" y="1581489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2494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a:t>
            </a:r>
            <a:r>
              <a:rPr lang="en-US" altLang="ja-JP" sz="900" dirty="0" err="1">
                <a:latin typeface="游ゴシック" panose="020B0400000000000000" pitchFamily="50" charset="-128"/>
                <a:ea typeface="游ゴシック" panose="020B0400000000000000" pitchFamily="50" charset="-128"/>
              </a:rPr>
              <a:t>sensor.To</a:t>
            </a:r>
            <a:r>
              <a:rPr lang="en-US" altLang="ja-JP" sz="900" dirty="0">
                <a:latin typeface="游ゴシック" panose="020B0400000000000000" pitchFamily="50" charset="-128"/>
                <a:ea typeface="游ゴシック" panose="020B0400000000000000" pitchFamily="50" charset="-128"/>
              </a:rPr>
              <a:t>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rolled the ball away from the sensor and observed the changes in the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1"/>
          <a:srcRect t="15062" b="8180"/>
          <a:stretch/>
        </p:blipFill>
        <p:spPr>
          <a:xfrm>
            <a:off x="24634043" y="17452005"/>
            <a:ext cx="2925776" cy="1632640"/>
          </a:xfrm>
          <a:prstGeom prst="rect">
            <a:avLst/>
          </a:prstGeom>
        </p:spPr>
      </p:pic>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4">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5">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8">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31"/>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a:t>
            </a:r>
            <a:r>
              <a:rPr lang="en-US" altLang="ja-JP" sz="800" dirty="0" err="1">
                <a:latin typeface="游ゴシック" panose="020B0400000000000000" pitchFamily="50" charset="-128"/>
                <a:ea typeface="游ゴシック" panose="020B0400000000000000" pitchFamily="50" charset="-128"/>
              </a:rPr>
              <a:t>stopped,connected</a:t>
            </a:r>
            <a:r>
              <a:rPr lang="en-US" altLang="ja-JP" sz="800" dirty="0">
                <a:latin typeface="游ゴシック" panose="020B0400000000000000" pitchFamily="50" charset="-128"/>
                <a:ea typeface="游ゴシック" panose="020B0400000000000000" pitchFamily="50" charset="-128"/>
              </a:rPr>
              <a:t>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5"/>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6"/>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9"/>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40"/>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4"/>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6"/>
          <a:srcRect l="5369" r="11358"/>
          <a:stretch>
            <a:fillRect/>
          </a:stretch>
        </p:blipFill>
        <p:spPr>
          <a:xfrm>
            <a:off x="7049364" y="10742648"/>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40CF2FF5-EA0C-5257-8C31-3C54A5F3FFDE}"/>
              </a:ext>
            </a:extLst>
          </p:cNvPr>
          <p:cNvSpPr txBox="1"/>
          <p:nvPr/>
        </p:nvSpPr>
        <p:spPr>
          <a:xfrm>
            <a:off x="24589825" y="16270161"/>
            <a:ext cx="5610271"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D739FC80-691D-6FCD-8C49-E2B01F7241FE}"/>
              </a:ext>
            </a:extLst>
          </p:cNvPr>
          <p:cNvSpPr txBox="1"/>
          <p:nvPr/>
        </p:nvSpPr>
        <p:spPr>
          <a:xfrm>
            <a:off x="24574544"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8"/>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9"/>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50"/>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51"/>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2"/>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3"/>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4"/>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5"/>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6"/>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7"/>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8"/>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7"/>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3"/>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9"/>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60"/>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61"/>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2"/>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342689" cy="10733633"/>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As a result, we came up with the following motor options.</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1000" b="1" i="0" u="none" strike="noStrike" kern="0" cap="none" spc="0" baseline="0" dirty="0">
                <a:solidFill>
                  <a:srgbClr val="000000"/>
                </a:solidFill>
                <a:uFillTx/>
                <a:latin typeface="游ゴシック" pitchFamily="50"/>
                <a:ea typeface="游ゴシック" pitchFamily="50"/>
                <a:cs typeface="Arial"/>
              </a:rPr>
              <a:t> DC geared motor </a:t>
            </a:r>
            <a:r>
              <a:rPr lang="en-US" sz="900" b="1" i="0" u="none" strike="noStrike" kern="0" cap="none" spc="0" baseline="0" dirty="0">
                <a:solidFill>
                  <a:srgbClr val="000000"/>
                </a:solidFill>
                <a:uFillTx/>
                <a:latin typeface="游ゴシック" pitchFamily="50"/>
                <a:ea typeface="游ゴシック" pitchFamily="50"/>
                <a:cs typeface="Arial"/>
              </a:rPr>
              <a:t>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 about 19 dollars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June 2024</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increased the speed, it caused more out of bounds</a:t>
            </a:r>
            <a:r>
              <a:rPr lang="en-US" sz="10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See Photos 1 and 2</a:t>
            </a:r>
            <a:r>
              <a:rPr lang="ja-JP" sz="900" b="0" i="0" u="none" strike="noStrike" kern="0" cap="none" spc="0" baseline="0" dirty="0">
                <a:solidFill>
                  <a:srgbClr val="000000"/>
                </a:solidFill>
                <a:uFillTx/>
                <a:latin typeface="游ゴシック" pitchFamily="50"/>
                <a:ea typeface="游ゴシック" pitchFamily="50"/>
                <a:cs typeface="Arial"/>
              </a:rPr>
              <a:t>）</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a:t>
            </a:r>
            <a:r>
              <a:rPr lang="en-US" sz="1000" b="1" i="0" u="none" strike="noStrike" kern="0" cap="none" spc="0" baseline="0" dirty="0">
                <a:solidFill>
                  <a:srgbClr val="000000"/>
                </a:solidFill>
                <a:uFillTx/>
                <a:latin typeface="游ゴシック" pitchFamily="50"/>
                <a:ea typeface="游ゴシック" pitchFamily="50"/>
                <a:cs typeface="Arial"/>
              </a:rPr>
              <a:t> Speed control </a:t>
            </a:r>
            <a:r>
              <a:rPr lang="ja-JP" sz="900" b="1" i="0" u="none" strike="noStrike" kern="0" cap="none" spc="0" baseline="0" dirty="0">
                <a:solidFill>
                  <a:srgbClr val="000000"/>
                </a:solidFill>
                <a:uFillTx/>
                <a:latin typeface="游ゴシック" pitchFamily="50"/>
                <a:ea typeface="游ゴシック" pitchFamily="50"/>
                <a:cs typeface="Aharoni" pitchFamily="2"/>
              </a:rPr>
              <a:t>」</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a:t>
            </a:r>
            <a:r>
              <a:rPr lang="en-US" sz="1000" b="0" i="0" u="none" strike="noStrike" kern="0" cap="none" spc="0" baseline="0" dirty="0">
                <a:solidFill>
                  <a:srgbClr val="000000"/>
                </a:solidFill>
                <a:uFillTx/>
                <a:latin typeface="游ゴシック" pitchFamily="50"/>
                <a:ea typeface="游ゴシック" pitchFamily="50"/>
                <a:cs typeface="Arial"/>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This method is called "speed control."</a:t>
            </a:r>
            <a:r>
              <a:rPr lang="ja-JP" sz="900" b="0" i="0" u="none" strike="noStrike" kern="0" cap="none" spc="0" baseline="0" dirty="0">
                <a:solidFill>
                  <a:srgbClr val="000000"/>
                </a:solidFill>
                <a:uFillTx/>
                <a:latin typeface="游ゴシック" pitchFamily="50"/>
                <a:ea typeface="游ゴシック" pitchFamily="50"/>
                <a:cs typeface="Aharoni" pitchFamily="2"/>
              </a:rPr>
              <a:t>（</a:t>
            </a:r>
            <a:r>
              <a:rPr lang="en-US" sz="1000" b="0" i="0" u="none" strike="noStrike" kern="0" cap="none" spc="0" baseline="0" dirty="0">
                <a:solidFill>
                  <a:srgbClr val="000000"/>
                </a:solidFill>
                <a:uFillTx/>
                <a:latin typeface="游ゴシック" pitchFamily="50"/>
                <a:ea typeface="游ゴシック" pitchFamily="50"/>
                <a:cs typeface="Arial"/>
              </a:rPr>
              <a:t>See Figure 1</a:t>
            </a:r>
            <a:r>
              <a:rPr lang="ja-JP" sz="900" b="0" i="0" u="none" strike="noStrike" kern="0" cap="none" spc="0" baseline="0" dirty="0">
                <a:solidFill>
                  <a:srgbClr val="000000"/>
                </a:solidFill>
                <a:uFillTx/>
                <a:latin typeface="游ゴシック" pitchFamily="50"/>
                <a:ea typeface="游ゴシック" pitchFamily="50"/>
                <a:cs typeface="Aharoni" pitchFamily="2"/>
              </a:rPr>
              <a: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Verification</a:t>
            </a:r>
            <a:r>
              <a:rPr lang="en-US" sz="1050" b="1" i="0" u="none" strike="noStrike" kern="0" cap="none" spc="0" baseline="0" dirty="0">
                <a:solidFill>
                  <a:srgbClr val="000000"/>
                </a:solidFill>
                <a:uFillTx/>
                <a:latin typeface="游ゴシック" pitchFamily="50"/>
                <a:ea typeface="游ゴシック" pitchFamily="50"/>
                <a:cs typeface="Arial"/>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Exploring the difference between speed control and no control.</a:t>
            </a: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itchFamily="50"/>
                <a:ea typeface="游ゴシック" pitchFamily="50"/>
                <a:cs typeface="Arial"/>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itchFamily="50"/>
                <a:ea typeface="游ゴシック" pitchFamily="50"/>
                <a:cs typeface="Meiryo"/>
              </a:rPr>
              <a:t>Result</a:t>
            </a:r>
            <a:r>
              <a:rPr lang="ja-JP" sz="900" b="1" i="0" u="none" strike="noStrike" kern="0" cap="none" spc="0" baseline="0" dirty="0">
                <a:solidFill>
                  <a:srgbClr val="000000"/>
                </a:solidFill>
                <a:uFillTx/>
                <a:latin typeface="游ゴシック" pitchFamily="50"/>
                <a:ea typeface="游ゴシック" pitchFamily="50"/>
                <a:cs typeface="Meiryo"/>
              </a:rPr>
              <a:t>：</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Arial"/>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graph shows that the speed is constant at 80 cm/s with speed control compared to without.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700293" y="5289252"/>
            <a:ext cx="5765538" cy="8756187"/>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Arial"/>
                <a:ea typeface="Arial"/>
                <a:cs typeface="Arial"/>
              </a:rPr>
              <a:t>Verification 2:</a:t>
            </a:r>
            <a:r>
              <a:rPr lang="en-US" sz="10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first case, the robot was accelerated to a set speed using speed control, and then decelerated by reducing that set speed. In the second case, the robot was operated without speed control at a fixed PWM value for a certain time, and then decelerated by reducing the PWM value.</a:t>
            </a:r>
          </a:p>
          <a:p>
            <a:pPr lvl="0">
              <a:defRPr sz="1800" b="0" i="0" u="none" strike="noStrike" kern="0" cap="none" spc="0" baseline="0">
                <a:solidFill>
                  <a:srgbClr val="000000"/>
                </a:solidFill>
                <a:uFillTx/>
              </a:defRPr>
            </a:pPr>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Arial"/>
                <a:ea typeface="Arial"/>
                <a:cs typeface="Arial"/>
              </a:rPr>
              <a:t>Verification 3:</a:t>
            </a:r>
            <a:r>
              <a:rPr lang="en-US" sz="9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Arial"/>
                <a:ea typeface="Arial"/>
                <a:cs typeface="Arial"/>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itchFamily="50"/>
                <a:ea typeface="游ゴシック" pitchFamily="50"/>
                <a:cs typeface="Arial"/>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Arial"/>
                <a:ea typeface="Arial"/>
                <a:cs typeface="Arial"/>
              </a:rPr>
              <a:t> In other areas , we decided to use speed control with no upper speed limit. (See Table 1)</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Conclusion</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874359" y="10671174"/>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3"/>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4"/>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812327" y="1189141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5"/>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6"/>
          <a:srcRect r="2258"/>
          <a:stretch>
            <a:fillRect/>
          </a:stretch>
        </p:blipFill>
        <p:spPr>
          <a:xfrm>
            <a:off x="24883273" y="10996393"/>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95201" y="14133415"/>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7"/>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8"/>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5354022" y="88755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19113465" y="15579528"/>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942305" y="6351866"/>
            <a:ext cx="3254996" cy="27699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Effect of Speed Control on Deceleration</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896878" y="12797116"/>
            <a:ext cx="4081641" cy="276999"/>
          </a:xfrm>
          <a:prstGeom prst="rect">
            <a:avLst/>
          </a:prstGeom>
          <a:noFill/>
          <a:ln cap="flat">
            <a:noFill/>
          </a:ln>
        </p:spPr>
        <p:txBody>
          <a:bodyPr vert="horz" wrap="square" lIns="91440" tIns="45720" rIns="91440" bIns="45720" anchor="t" anchorCtr="0" compatLnSpc="1">
            <a:spAutoFit/>
          </a:bodyPr>
          <a:lstStyle/>
          <a:p>
            <a:r>
              <a:rPr lang="en-US" altLang="ja-JP" sz="12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2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19207089" y="1978683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25514" y="16922744"/>
            <a:ext cx="4081641" cy="27699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Effect of a Moving Average Filter</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70"/>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71"/>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598009482"/>
              </p:ext>
            </p:extLst>
          </p:nvPr>
        </p:nvGraphicFramePr>
        <p:xfrm>
          <a:off x="19332951" y="12905327"/>
          <a:ext cx="4577100" cy="2688880"/>
        </p:xfrm>
        <a:graphic>
          <a:graphicData uri="http://schemas.openxmlformats.org/drawingml/2006/chart">
            <c:chart xmlns:c="http://schemas.openxmlformats.org/drawingml/2006/chart" xmlns:r="http://schemas.openxmlformats.org/officeDocument/2006/relationships" r:id="rId72"/>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716514" y="13071225"/>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780689" y="15276252"/>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3040300659"/>
              </p:ext>
            </p:extLst>
          </p:nvPr>
        </p:nvGraphicFramePr>
        <p:xfrm>
          <a:off x="25149193" y="6569262"/>
          <a:ext cx="4502913" cy="2310835"/>
        </p:xfrm>
        <a:graphic>
          <a:graphicData uri="http://schemas.openxmlformats.org/drawingml/2006/chart">
            <c:chart xmlns:c="http://schemas.openxmlformats.org/drawingml/2006/chart" xmlns:r="http://schemas.openxmlformats.org/officeDocument/2006/relationships" r:id="rId73"/>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463252" y="6695541"/>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484060" y="844336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2153734984"/>
              </p:ext>
            </p:extLst>
          </p:nvPr>
        </p:nvGraphicFramePr>
        <p:xfrm>
          <a:off x="19193351" y="17177134"/>
          <a:ext cx="4497204" cy="2720812"/>
        </p:xfrm>
        <a:graphic>
          <a:graphicData uri="http://schemas.openxmlformats.org/drawingml/2006/chart">
            <c:chart xmlns:c="http://schemas.openxmlformats.org/drawingml/2006/chart" xmlns:r="http://schemas.openxmlformats.org/officeDocument/2006/relationships" r:id="rId74"/>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477778" y="17344283"/>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3200240" y="19740794"/>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36047</TotalTime>
  <Words>4678</Words>
  <Application>Microsoft Office PowerPoint</Application>
  <PresentationFormat>ユーザー設定</PresentationFormat>
  <Paragraphs>432</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Roboto Condensed</vt:lpstr>
      <vt:lpstr>Cascadia Code</vt:lpstr>
      <vt:lpstr>Arial</vt:lpstr>
      <vt:lpstr>メイリオ</vt:lpstr>
      <vt:lpstr>Arial Narrow Bold</vt:lpstr>
      <vt:lpstr>Bahnschrift SemiCondensed</vt:lpstr>
      <vt:lpstr>游ゴシック</vt:lpstr>
      <vt:lpstr>Roboto Black</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こうき すえひろ</cp:lastModifiedBy>
  <cp:revision>72</cp:revision>
  <cp:lastPrinted>2025-06-22T01:51:05Z</cp:lastPrinted>
  <dcterms:modified xsi:type="dcterms:W3CDTF">2025-07-01T15:30:22Z</dcterms:modified>
</cp:coreProperties>
</file>